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89" r:id="rId2"/>
    <p:sldId id="257" r:id="rId3"/>
    <p:sldId id="270" r:id="rId4"/>
    <p:sldId id="272" r:id="rId5"/>
    <p:sldId id="266" r:id="rId6"/>
    <p:sldId id="260" r:id="rId7"/>
    <p:sldId id="281" r:id="rId8"/>
    <p:sldId id="284" r:id="rId9"/>
    <p:sldId id="268" r:id="rId10"/>
    <p:sldId id="280" r:id="rId11"/>
    <p:sldId id="279" r:id="rId12"/>
    <p:sldId id="278" r:id="rId13"/>
    <p:sldId id="275" r:id="rId14"/>
    <p:sldId id="271" r:id="rId15"/>
    <p:sldId id="259" r:id="rId16"/>
    <p:sldId id="277" r:id="rId17"/>
    <p:sldId id="274" r:id="rId18"/>
    <p:sldId id="286" r:id="rId19"/>
    <p:sldId id="287" r:id="rId20"/>
    <p:sldId id="288" r:id="rId21"/>
    <p:sldId id="285" r:id="rId22"/>
    <p:sldId id="273" r:id="rId23"/>
    <p:sldId id="269" r:id="rId2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87324" autoAdjust="0"/>
  </p:normalViewPr>
  <p:slideViewPr>
    <p:cSldViewPr>
      <p:cViewPr>
        <p:scale>
          <a:sx n="66" d="100"/>
          <a:sy n="66" d="100"/>
        </p:scale>
        <p:origin x="-1578"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55" d="100"/>
          <a:sy n="55" d="100"/>
        </p:scale>
        <p:origin x="-2904" y="-102"/>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6" y="0"/>
            <a:ext cx="2971800" cy="465693"/>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3" y="8846557"/>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6" y="8846557"/>
            <a:ext cx="2971800" cy="465693"/>
          </a:xfrm>
          <a:prstGeom prst="rect">
            <a:avLst/>
          </a:prstGeom>
        </p:spPr>
        <p:txBody>
          <a:bodyPr vert="horz" lIns="91440" tIns="45720" rIns="91440" bIns="45720" rtlCol="0" anchor="b"/>
          <a:lstStyle>
            <a:lvl1pPr algn="r">
              <a:defRPr sz="1200"/>
            </a:lvl1pPr>
          </a:lstStyle>
          <a:p>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6" y="0"/>
            <a:ext cx="2971800" cy="465693"/>
          </a:xfrm>
          <a:prstGeom prst="rect">
            <a:avLst/>
          </a:prstGeom>
        </p:spPr>
        <p:txBody>
          <a:bodyPr vert="horz" lIns="91440" tIns="45720" rIns="91440" bIns="45720" rtlCol="0"/>
          <a:lstStyle>
            <a:lvl1pPr algn="r">
              <a:defRPr sz="1200"/>
            </a:lvl1pPr>
          </a:lstStyle>
          <a:p>
            <a:fld id="{4DC2824D-F23E-4EEC-B6E8-ED0387224DD8}" type="datetimeFigureOut">
              <a:rPr lang="en-US" smtClean="0"/>
              <a:pPr/>
              <a:t>10/30/2012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6557"/>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6" y="8846557"/>
            <a:ext cx="2971800" cy="465693"/>
          </a:xfrm>
          <a:prstGeom prst="rect">
            <a:avLst/>
          </a:prstGeom>
        </p:spPr>
        <p:txBody>
          <a:bodyPr vert="horz" lIns="91440" tIns="45720" rIns="91440" bIns="45720" rtlCol="0" anchor="b"/>
          <a:lstStyle>
            <a:lvl1pPr algn="r">
              <a:defRPr sz="1200"/>
            </a:lvl1pPr>
          </a:lstStyle>
          <a:p>
            <a:fld id="{FAF545B6-405D-4E2F-B2EC-A6E7A835FD62}"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Kathryn Race and Race &amp; Associates, Ltd. are not affiliated with Dale Carnegie Training.</a:t>
            </a:r>
            <a:r>
              <a:rPr lang="en-US" baseline="0" dirty="0" smtClean="0"/>
              <a:t> The views presented here are those of the author and do not necessarily represent the views of Dale Carnegie Training.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this seems obvious</a:t>
            </a:r>
            <a:r>
              <a:rPr lang="en-US" baseline="0" dirty="0" smtClean="0"/>
              <a:t> but …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found that prefacing</a:t>
            </a:r>
            <a:r>
              <a:rPr lang="en-US" baseline="0" dirty="0" smtClean="0"/>
              <a:t> your question with the rationale behind the question can soften the pointed nature of it ; the preface can take the edge off perhaps help to defuse the tension and help avoid folks getting defensive. Remember the obvious can be hard to see at times and the basics at times can be even harder to see.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 a</a:t>
            </a:r>
            <a:r>
              <a:rPr lang="en-US" baseline="0" dirty="0" smtClean="0"/>
              <a:t> </a:t>
            </a:r>
            <a:r>
              <a:rPr lang="en-US" dirty="0" smtClean="0"/>
              <a:t>seating</a:t>
            </a:r>
            <a:r>
              <a:rPr lang="en-US" baseline="0" dirty="0" smtClean="0"/>
              <a:t> chart and would consider recommending it even if name tags are used. In so doing, it calls attention to the person; using a person’s name is often flattering and might ease the person’s initial discomfort in participating in the group, projecting a warm and welcoming environment. The caveat mentioned on the slide is most important and using people’s names in sensitive-topic focus groups could be more intimidating than helpful. Another caveat is know you own style; if you are not good at remembering names try either practicing or use another method. Calling someone by their wrong name could be more alienating than not calling them by name at all. </a:t>
            </a:r>
          </a:p>
          <a:p>
            <a:r>
              <a:rPr lang="en-US" baseline="0" dirty="0" smtClean="0"/>
              <a:t>Krueger, R. A. &amp; Casey, M.A. </a:t>
            </a:r>
            <a:r>
              <a:rPr lang="en-US" i="1" baseline="0" dirty="0" smtClean="0"/>
              <a:t>Focus  groups : A practical guide for applied  research  </a:t>
            </a:r>
            <a:r>
              <a:rPr lang="en-US" i="0" baseline="0" dirty="0" smtClean="0"/>
              <a:t>(4th </a:t>
            </a:r>
            <a:r>
              <a:rPr lang="en-US" i="0" baseline="0" dirty="0" err="1" smtClean="0"/>
              <a:t>ed</a:t>
            </a:r>
            <a:r>
              <a:rPr lang="en-US" i="0" baseline="0" dirty="0" smtClean="0"/>
              <a:t>).  Thousand  Oaks, CA: Sage.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from the image,</a:t>
            </a:r>
            <a:r>
              <a:rPr lang="en-US" baseline="0" dirty="0" smtClean="0"/>
              <a:t> the seating chart is not fancy. I hand draw it at the site of the focus group reflecting the shape of the table; and I handwrite the participant’s names as he or she introduces  him or herself. Writing down each name helps me remember it. I will ask a person to spell his or her name if it seems out of the ordinary or if I did not hear it well. This chart is placed in front of me along with my facilitator's hand book as I conduct the focus group.  I think it takes the edge off of the introductions and warms up the room.  I introduce myself as well and I am answer the ice breaking too to facilitate a collegial atmosphere. </a:t>
            </a:r>
          </a:p>
          <a:p>
            <a:r>
              <a:rPr lang="en-US" baseline="0" dirty="0" smtClean="0"/>
              <a:t>(As an aside, notice also that I placed myself in the middle of the table not at the head or foot; in the middle will give the best sound recording and I don’t want to assume the power position at either end of the table. This chart is only used for my notes; the introductions will help with voice recognition during the discussion; and it serves as a head count (male and female if names are gender specific).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was a survey distributed to government administrators and potential vendors focused on gathering feedback about reforms that had been made to the RFP process to obtain specific government services. The purpose of the survey was to learn about whether recent reforms actually had been put in place and to what degree those affected by theses reforms were aware of their implementation. </a:t>
            </a:r>
          </a:p>
          <a:p>
            <a:endParaRPr lang="en-US" baseline="0" dirty="0" smtClean="0"/>
          </a:p>
          <a:p>
            <a:r>
              <a:rPr lang="en-US" baseline="0" dirty="0" smtClean="0"/>
              <a:t>Not sure if the appeal to help improve our response rate would have appeal to our participants. We cared about this but not sure they did. These folks were administrators who were extremely busy and likely to be motivated to see and implement change and likely frustrated to varying degrees about the status-quo of the RFP process.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Okay so it may not be “creating an eager want” but it is an appeal that may likely resonant with participants  – an attempt to talk in terms of the interests of these participants as we were discussing the impact of given </a:t>
            </a:r>
            <a:r>
              <a:rPr lang="en-US" baseline="0" smtClean="0"/>
              <a:t>reforms which were </a:t>
            </a:r>
            <a:r>
              <a:rPr lang="en-US" baseline="0" dirty="0" smtClean="0"/>
              <a:t>in various stages of being implemented and reforms these participants were participating in; make sure that the appeal is genuine -- don’t over sell as this could have a reverse effect if the appeal is not perceived to be genuine.  Thus, we tried to talk in terms that the other person could relate to or appealed to something that they had a vested interested in. </a:t>
            </a:r>
          </a:p>
          <a:p>
            <a:endParaRPr lang="en-US" baseline="0" dirty="0" smtClean="0"/>
          </a:p>
          <a:p>
            <a:r>
              <a:rPr lang="en-US" baseline="0" dirty="0" smtClean="0"/>
              <a:t>Actually, we got a nice little boost in our response rate after this follow-up email.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not as an</a:t>
            </a:r>
            <a:r>
              <a:rPr lang="en-US" baseline="0" dirty="0" smtClean="0"/>
              <a:t> advocate but treating others as respected colleagues.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a research synthesis of the evaluation</a:t>
            </a:r>
            <a:r>
              <a:rPr lang="en-US" baseline="0" dirty="0" smtClean="0"/>
              <a:t> capacity building literature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biographical</a:t>
            </a:r>
            <a:r>
              <a:rPr lang="en-US" baseline="0" dirty="0" smtClean="0"/>
              <a:t> notes about Dale Carnegie (1888-1955). First, he was not related to the philanthropist Andrew Carnegie (1835-1919).  In fact, the original spelling of his last name was </a:t>
            </a:r>
            <a:r>
              <a:rPr lang="en-US" sz="1200" b="1" kern="1200" dirty="0" err="1" smtClean="0">
                <a:solidFill>
                  <a:schemeClr val="tx1"/>
                </a:solidFill>
                <a:latin typeface="+mn-lt"/>
                <a:ea typeface="+mn-ea"/>
                <a:cs typeface="+mn-cs"/>
              </a:rPr>
              <a:t>Carnagey</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which he changed around</a:t>
            </a:r>
            <a:r>
              <a:rPr lang="en-US" sz="1200" b="0" kern="1200" baseline="0" dirty="0" smtClean="0">
                <a:solidFill>
                  <a:schemeClr val="tx1"/>
                </a:solidFill>
                <a:latin typeface="+mn-lt"/>
                <a:ea typeface="+mn-ea"/>
                <a:cs typeface="+mn-cs"/>
              </a:rPr>
              <a:t> 1922. He was a writer, lecturer and the developer of famous courses (including self-improvement, salesmanship, corporate training, public speaking, and </a:t>
            </a:r>
            <a:r>
              <a:rPr lang="en-US" sz="1200" kern="1200" dirty="0" smtClean="0">
                <a:solidFill>
                  <a:schemeClr val="tx1"/>
                </a:solidFill>
                <a:latin typeface="+mn-lt"/>
                <a:ea typeface="+mn-ea"/>
                <a:cs typeface="+mn-cs"/>
              </a:rPr>
              <a:t>interpersonal skills). His book, </a:t>
            </a:r>
            <a:r>
              <a:rPr lang="en-US" sz="1200" i="1" kern="1200" dirty="0" smtClean="0">
                <a:solidFill>
                  <a:schemeClr val="tx1"/>
                </a:solidFill>
                <a:latin typeface="+mn-lt"/>
                <a:ea typeface="+mn-ea"/>
                <a:cs typeface="+mn-cs"/>
              </a:rPr>
              <a:t>How to Win Friends and Influence People </a:t>
            </a:r>
            <a:r>
              <a:rPr lang="en-US" sz="1200" i="0" kern="1200" dirty="0" smtClean="0">
                <a:solidFill>
                  <a:schemeClr val="tx1"/>
                </a:solidFill>
                <a:latin typeface="+mn-lt"/>
                <a:ea typeface="+mn-ea"/>
                <a:cs typeface="+mn-cs"/>
              </a:rPr>
              <a:t>was</a:t>
            </a:r>
            <a:r>
              <a:rPr lang="en-US" sz="1200" i="0" kern="1200" baseline="0" dirty="0" smtClean="0">
                <a:solidFill>
                  <a:schemeClr val="tx1"/>
                </a:solidFill>
                <a:latin typeface="+mn-lt"/>
                <a:ea typeface="+mn-ea"/>
                <a:cs typeface="+mn-cs"/>
              </a:rPr>
              <a:t> first published in 1936 and is the focal point of this presentation. Both men knew poverty as young children. Dale was born into poverty on a farm in Missouri; and Andrew’s family came to the United States from his native Scotland during an economic depression, where his father’s handloom business succumbed to competition from the Industrial Revolution. I will focus on those principles that I think most resonate with the practice of evaluation.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friends</a:t>
            </a:r>
            <a:r>
              <a:rPr lang="en-US" baseline="0" dirty="0" smtClean="0"/>
              <a:t> but perhaps a “critical friend.” </a:t>
            </a:r>
            <a:r>
              <a:rPr lang="en-US" dirty="0" smtClean="0"/>
              <a:t>These principles</a:t>
            </a:r>
            <a:r>
              <a:rPr lang="en-US" baseline="0" dirty="0" smtClean="0"/>
              <a:t> are intended to be used in authentic and genuine ways in pursuit of evaluation of high quality and integrity. At no point, do I intend to imply that the integrity of the evaluation be compromised.  No one is advocating for the </a:t>
            </a:r>
            <a:r>
              <a:rPr lang="en-US" i="1" baseline="0" dirty="0" smtClean="0"/>
              <a:t>used car salesman’s approach.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times when professional skills are contrasted with interpersonal skills as somehow these are “either or” skills and not a set of skills where both need to be present. How do good interpersonal skills help our evaluation, building a client base, etc.?  If we define professional skills to mean technical skills plus business acumen, time management skills, etc. then perhaps we ought to think of interpersonal skills as an integral part of our professional skills.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overview of the connections</a:t>
            </a:r>
            <a:r>
              <a:rPr lang="en-US" baseline="0" dirty="0" smtClean="0"/>
              <a:t> that I see between these principles and their application to evaluation practice. There are more Dale Carnegie principles presented in his book than are presented here; these are ones that I thought resonant in evaluation practice and in dealing with stakeholders.  Some of these principles link to the American Evaluation Association Principles especially relative to respecting stakeholders, clients, funders or other evaluators. Perhaps here we are extending this thought a bit to include both the cognitive and affect components of empathy. Respecting our objectivity I am not suggesting advocacy. Also regarding number 12. If you are wrong, admit it. I mean to suggest this in informal ways; not in any way that might have legal ramifications.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a:t>
            </a:r>
            <a:r>
              <a:rPr lang="en-US" baseline="0" dirty="0" smtClean="0"/>
              <a:t> the program (and a solid sense of the context in which the program operates) is essential to designing an evaluation which seeks to assess merit and worth. I use a fully articulated program model to help guide our thinking and to help facilitate </a:t>
            </a:r>
            <a:r>
              <a:rPr lang="en-US" sz="1200" kern="1200" dirty="0" smtClean="0">
                <a:solidFill>
                  <a:schemeClr val="tx1"/>
                </a:solidFill>
                <a:latin typeface="+mn-lt"/>
                <a:ea typeface="+mn-ea"/>
                <a:cs typeface="+mn-cs"/>
              </a:rPr>
              <a:t>a common understanding of the program among stakeholders and the evaluator (Donaldson, 2007).</a:t>
            </a: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to find you own style; interact with clients and stakeholders in a respectful manner that is sincere and authentic. If a particular principle or style doesn’t work for you or represent who you are then don’t try it.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F257E27-463F-4703-AB43-C0C50B2D9636}" type="datetime1">
              <a:rPr lang="en-US" smtClean="0"/>
              <a:pPr/>
              <a:t>10/30/2012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61DBCA5-0F24-4DA3-A9D2-8DD1D7529E1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B80F00-0EE4-4189-89B8-DF92D202E942}" type="datetime1">
              <a:rPr lang="en-US" smtClean="0"/>
              <a:pPr/>
              <a:t>10/30/2012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311515-116B-4586-A830-E174BA18CCD3}" type="datetime1">
              <a:rPr lang="en-US" smtClean="0"/>
              <a:pPr/>
              <a:t>10/30/2012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1A88D-675A-40E0-96C9-0AF75FB9AF1E}" type="datetime1">
              <a:rPr lang="en-US" smtClean="0"/>
              <a:pPr/>
              <a:t>10/30/2012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059742-F286-48C3-8D97-CC8877BDEF55}" type="datetime1">
              <a:rPr lang="en-US" smtClean="0"/>
              <a:pPr/>
              <a:t>10/30/2012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61DBCA5-0F24-4DA3-A9D2-8DD1D7529E1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3148D-067F-4D6F-82CD-068B295866DF}" type="datetime1">
              <a:rPr lang="en-US" smtClean="0"/>
              <a:pPr/>
              <a:t>10/30/2012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F9C0FC-1C5B-469C-91F8-4A1C1ED93B22}" type="datetime1">
              <a:rPr lang="en-US" smtClean="0"/>
              <a:pPr/>
              <a:t>10/30/2012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4E45F2-F04E-4894-8405-3E5490BE6A1D}" type="datetime1">
              <a:rPr lang="en-US" smtClean="0"/>
              <a:pPr/>
              <a:t>10/30/2012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CD721-BD31-4E5C-BF53-D594FE2D54B9}" type="datetime1">
              <a:rPr lang="en-US" smtClean="0"/>
              <a:pPr/>
              <a:t>10/30/2012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759F35-8032-4566-95A7-3812A6F3F72B}" type="datetime1">
              <a:rPr lang="en-US" smtClean="0"/>
              <a:pPr/>
              <a:t>10/30/2012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4A16FA-0868-4B48-ADA2-A203527921A6}" type="datetime1">
              <a:rPr lang="en-US" smtClean="0"/>
              <a:pPr/>
              <a:t>10/30/2012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DBCA5-0F24-4DA3-A9D2-8DD1D7529E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8F2BDE-5966-42E1-B03A-2D6DD8B99094}" type="datetime1">
              <a:rPr lang="en-US" smtClean="0"/>
              <a:pPr/>
              <a:t>10/30/2012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61DBCA5-0F24-4DA3-A9D2-8DD1D7529E1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Dale Carnegie’s Principles Suggest for Evaluation</a:t>
            </a:r>
            <a:endParaRPr lang="en-US" dirty="0"/>
          </a:p>
        </p:txBody>
      </p:sp>
      <p:sp>
        <p:nvSpPr>
          <p:cNvPr id="3" name="Subtitle 2"/>
          <p:cNvSpPr>
            <a:spLocks noGrp="1"/>
          </p:cNvSpPr>
          <p:nvPr>
            <p:ph type="subTitle" idx="1"/>
          </p:nvPr>
        </p:nvSpPr>
        <p:spPr>
          <a:xfrm>
            <a:off x="1371600" y="3581400"/>
            <a:ext cx="6400800" cy="1676400"/>
          </a:xfrm>
        </p:spPr>
        <p:txBody>
          <a:bodyPr>
            <a:normAutofit fontScale="92500" lnSpcReduction="20000"/>
          </a:bodyPr>
          <a:lstStyle/>
          <a:p>
            <a:r>
              <a:rPr lang="en-US" dirty="0" smtClean="0"/>
              <a:t>Kathryn Race</a:t>
            </a:r>
          </a:p>
          <a:p>
            <a:r>
              <a:rPr lang="en-US" dirty="0" smtClean="0"/>
              <a:t>Race &amp; Associates, Ltd.</a:t>
            </a:r>
          </a:p>
          <a:p>
            <a:r>
              <a:rPr lang="en-US" dirty="0" smtClean="0"/>
              <a:t>4430 N. Winchester Ave</a:t>
            </a:r>
          </a:p>
          <a:p>
            <a:r>
              <a:rPr lang="en-US" dirty="0" smtClean="0"/>
              <a:t>Chicago,  IL </a:t>
            </a:r>
            <a:endParaRPr lang="en-US" dirty="0"/>
          </a:p>
        </p:txBody>
      </p:sp>
      <p:sp>
        <p:nvSpPr>
          <p:cNvPr id="4" name="Footer Placeholder 3"/>
          <p:cNvSpPr>
            <a:spLocks noGrp="1"/>
          </p:cNvSpPr>
          <p:nvPr>
            <p:ph type="ftr" sz="quarter" idx="11"/>
          </p:nvPr>
        </p:nvSpPr>
        <p:spPr>
          <a:xfrm>
            <a:off x="3124200" y="5867400"/>
            <a:ext cx="3581400" cy="746125"/>
          </a:xfrm>
        </p:spPr>
        <p:txBody>
          <a:bodyPr/>
          <a:lstStyle/>
          <a:p>
            <a:r>
              <a:rPr lang="en-US" sz="1400" dirty="0" smtClean="0"/>
              <a:t>American Evaluation Association Annual Conference Minneapolis, MN </a:t>
            </a:r>
          </a:p>
          <a:p>
            <a:r>
              <a:rPr lang="en-US" sz="1400" dirty="0" smtClean="0"/>
              <a:t> October 22-28, 2012</a:t>
            </a:r>
            <a:endParaRPr lang="en-US" sz="1400" dirty="0"/>
          </a:p>
        </p:txBody>
      </p:sp>
      <p:sp>
        <p:nvSpPr>
          <p:cNvPr id="5" name="Rectangle 31"/>
          <p:cNvSpPr>
            <a:spLocks noChangeArrowheads="1"/>
          </p:cNvSpPr>
          <p:nvPr/>
        </p:nvSpPr>
        <p:spPr bwMode="auto">
          <a:xfrm>
            <a:off x="228600" y="6513730"/>
            <a:ext cx="2362200" cy="265330"/>
          </a:xfrm>
          <a:prstGeom prst="rect">
            <a:avLst/>
          </a:prstGeom>
          <a:noFill/>
          <a:ln w="12700" cap="sq">
            <a:noFill/>
            <a:miter lim="800000"/>
            <a:headEnd/>
            <a:tailEnd/>
          </a:ln>
          <a:effectLst/>
        </p:spPr>
        <p:txBody>
          <a:bodyPr wrap="square" lIns="92075" tIns="46038" rIns="92075" bIns="46038">
            <a:spAutoFit/>
          </a:bodyPr>
          <a:lstStyle/>
          <a:p>
            <a:pPr>
              <a:lnSpc>
                <a:spcPct val="80000"/>
              </a:lnSpc>
              <a:spcBef>
                <a:spcPct val="20000"/>
              </a:spcBef>
              <a:buClr>
                <a:schemeClr val="tx2"/>
              </a:buClr>
              <a:buSzPct val="65000"/>
              <a:buFont typeface="Monotype Sorts" pitchFamily="2" charset="2"/>
              <a:buNone/>
            </a:pPr>
            <a:r>
              <a:rPr lang="en-US" sz="1400" b="0" dirty="0"/>
              <a:t>race_associates@msn.com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229600" cy="1143000"/>
          </a:xfrm>
        </p:spPr>
        <p:txBody>
          <a:bodyPr>
            <a:normAutofit/>
          </a:bodyPr>
          <a:lstStyle/>
          <a:p>
            <a:r>
              <a:rPr lang="en-US" dirty="0" smtClean="0"/>
              <a:t>Ask Questions </a:t>
            </a:r>
            <a:endParaRPr lang="en-US" dirty="0"/>
          </a:p>
        </p:txBody>
      </p:sp>
      <p:sp>
        <p:nvSpPr>
          <p:cNvPr id="8" name="Content Placeholder 7"/>
          <p:cNvSpPr>
            <a:spLocks noGrp="1"/>
          </p:cNvSpPr>
          <p:nvPr>
            <p:ph idx="1"/>
          </p:nvPr>
        </p:nvSpPr>
        <p:spPr/>
        <p:txBody>
          <a:bodyPr>
            <a:normAutofit fontScale="92500" lnSpcReduction="20000"/>
          </a:bodyPr>
          <a:lstStyle/>
          <a:p>
            <a:pPr marL="0">
              <a:buNone/>
            </a:pPr>
            <a:r>
              <a:rPr lang="en-US" dirty="0" smtClean="0"/>
              <a:t>Don’t be afraid to ask questions….preface your questions. </a:t>
            </a:r>
          </a:p>
          <a:p>
            <a:pPr marL="0">
              <a:buNone/>
            </a:pPr>
            <a:r>
              <a:rPr lang="en-US" dirty="0" smtClean="0"/>
              <a:t>Especially if these are likely to sound confrontational. For example, </a:t>
            </a:r>
          </a:p>
          <a:p>
            <a:pPr marL="0"/>
            <a:r>
              <a:rPr lang="en-US" dirty="0" smtClean="0"/>
              <a:t>“I apologize if this question sounds pointed but” ...</a:t>
            </a:r>
          </a:p>
          <a:p>
            <a:pPr marL="0">
              <a:buNone/>
            </a:pPr>
            <a:r>
              <a:rPr lang="en-US" dirty="0" smtClean="0"/>
              <a:t>Or to help clarify ….</a:t>
            </a:r>
          </a:p>
          <a:p>
            <a:pPr marL="0"/>
            <a:r>
              <a:rPr lang="en-US" dirty="0" smtClean="0"/>
              <a:t>“Help me understand” …..</a:t>
            </a:r>
          </a:p>
          <a:p>
            <a:pPr marL="0"/>
            <a:r>
              <a:rPr lang="en-US" dirty="0" smtClean="0"/>
              <a:t>“Let me feed back to you what I think I just heard”…</a:t>
            </a:r>
          </a:p>
          <a:p>
            <a:pPr marL="0"/>
            <a:r>
              <a:rPr lang="en-US" dirty="0" smtClean="0"/>
              <a:t>“My understanding is” … </a:t>
            </a:r>
          </a:p>
          <a:p>
            <a:pPr marL="0"/>
            <a:r>
              <a:rPr lang="en-US" dirty="0" smtClean="0"/>
              <a:t>“Have I gotten that right” …..</a:t>
            </a:r>
          </a:p>
          <a:p>
            <a:pPr marL="0">
              <a:buNone/>
            </a:pPr>
            <a:r>
              <a:rPr lang="en-US" dirty="0" smtClean="0"/>
              <a:t> </a:t>
            </a:r>
          </a:p>
        </p:txBody>
      </p:sp>
      <p:sp>
        <p:nvSpPr>
          <p:cNvPr id="4" name="Slide Number Placeholder 3"/>
          <p:cNvSpPr>
            <a:spLocks noGrp="1"/>
          </p:cNvSpPr>
          <p:nvPr>
            <p:ph type="sldNum" sz="quarter" idx="12"/>
          </p:nvPr>
        </p:nvSpPr>
        <p:spPr/>
        <p:txBody>
          <a:bodyPr/>
          <a:lstStyle/>
          <a:p>
            <a:fld id="{461DBCA5-0F24-4DA3-A9D2-8DD1D7529E18}"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229600" cy="1143000"/>
          </a:xfrm>
        </p:spPr>
        <p:txBody>
          <a:bodyPr>
            <a:normAutofit/>
          </a:bodyPr>
          <a:lstStyle/>
          <a:p>
            <a:r>
              <a:rPr lang="en-US" dirty="0" smtClean="0"/>
              <a:t>Ask Questions </a:t>
            </a:r>
            <a:endParaRPr lang="en-US" dirty="0"/>
          </a:p>
        </p:txBody>
      </p:sp>
      <p:sp>
        <p:nvSpPr>
          <p:cNvPr id="8" name="Content Placeholder 7"/>
          <p:cNvSpPr>
            <a:spLocks noGrp="1"/>
          </p:cNvSpPr>
          <p:nvPr>
            <p:ph idx="1"/>
          </p:nvPr>
        </p:nvSpPr>
        <p:spPr/>
        <p:txBody>
          <a:bodyPr>
            <a:normAutofit fontScale="92500" lnSpcReduction="10000"/>
          </a:bodyPr>
          <a:lstStyle/>
          <a:p>
            <a:pPr marL="0"/>
            <a:r>
              <a:rPr lang="en-US" dirty="0" smtClean="0"/>
              <a:t>Prefacing your questions will help your listener </a:t>
            </a:r>
          </a:p>
          <a:p>
            <a:pPr marL="0">
              <a:buNone/>
            </a:pPr>
            <a:r>
              <a:rPr lang="en-US" dirty="0" smtClean="0"/>
              <a:t>       understand why you are asking the question </a:t>
            </a:r>
          </a:p>
          <a:p>
            <a:pPr marL="0"/>
            <a:r>
              <a:rPr lang="en-US" dirty="0" smtClean="0"/>
              <a:t>Asking questions will give the impression (and </a:t>
            </a:r>
          </a:p>
          <a:p>
            <a:pPr marL="0">
              <a:buNone/>
            </a:pPr>
            <a:r>
              <a:rPr lang="en-US" dirty="0" smtClean="0"/>
              <a:t>       rightly so) that you are interested in the program </a:t>
            </a:r>
          </a:p>
          <a:p>
            <a:pPr marL="0"/>
            <a:r>
              <a:rPr lang="en-US" dirty="0" smtClean="0"/>
              <a:t>And will likely help your understanding of the    </a:t>
            </a:r>
          </a:p>
          <a:p>
            <a:pPr marL="0">
              <a:buNone/>
            </a:pPr>
            <a:r>
              <a:rPr lang="en-US" dirty="0" smtClean="0"/>
              <a:t>       program and its context</a:t>
            </a:r>
          </a:p>
          <a:p>
            <a:pPr marL="0"/>
            <a:r>
              <a:rPr lang="en-US" dirty="0" smtClean="0"/>
              <a:t>Hard to evaluate well an </a:t>
            </a:r>
            <a:r>
              <a:rPr lang="en-US" i="1" dirty="0" err="1" smtClean="0"/>
              <a:t>evaluand</a:t>
            </a:r>
            <a:r>
              <a:rPr lang="en-US" dirty="0" smtClean="0"/>
              <a:t> that one does</a:t>
            </a:r>
          </a:p>
          <a:p>
            <a:pPr marL="0">
              <a:buNone/>
            </a:pPr>
            <a:r>
              <a:rPr lang="en-US" dirty="0" smtClean="0"/>
              <a:t>       not fully understand </a:t>
            </a:r>
          </a:p>
          <a:p>
            <a:pPr marL="0"/>
            <a:r>
              <a:rPr lang="en-US" dirty="0" smtClean="0"/>
              <a:t>Don’t be afraid of asking basic questions;  the </a:t>
            </a:r>
          </a:p>
          <a:p>
            <a:pPr marL="0">
              <a:buNone/>
            </a:pPr>
            <a:r>
              <a:rPr lang="en-US" dirty="0" smtClean="0"/>
              <a:t>       obvious  can be the hardest to see at times</a:t>
            </a:r>
          </a:p>
        </p:txBody>
      </p:sp>
      <p:sp>
        <p:nvSpPr>
          <p:cNvPr id="4" name="Slide Number Placeholder 3"/>
          <p:cNvSpPr>
            <a:spLocks noGrp="1"/>
          </p:cNvSpPr>
          <p:nvPr>
            <p:ph type="sldNum" sz="quarter" idx="12"/>
          </p:nvPr>
        </p:nvSpPr>
        <p:spPr/>
        <p:txBody>
          <a:bodyPr/>
          <a:lstStyle/>
          <a:p>
            <a:fld id="{461DBCA5-0F24-4DA3-A9D2-8DD1D7529E18}"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229600" cy="1143000"/>
          </a:xfrm>
        </p:spPr>
        <p:txBody>
          <a:bodyPr>
            <a:normAutofit/>
          </a:bodyPr>
          <a:lstStyle/>
          <a:p>
            <a:r>
              <a:rPr lang="en-US" dirty="0" smtClean="0"/>
              <a:t>Remember a Person’s Name </a:t>
            </a:r>
            <a:endParaRPr lang="en-US" dirty="0"/>
          </a:p>
        </p:txBody>
      </p:sp>
      <p:sp>
        <p:nvSpPr>
          <p:cNvPr id="8" name="Content Placeholder 7"/>
          <p:cNvSpPr>
            <a:spLocks noGrp="1"/>
          </p:cNvSpPr>
          <p:nvPr>
            <p:ph idx="1"/>
          </p:nvPr>
        </p:nvSpPr>
        <p:spPr/>
        <p:txBody>
          <a:bodyPr>
            <a:normAutofit fontScale="92500" lnSpcReduction="20000"/>
          </a:bodyPr>
          <a:lstStyle/>
          <a:p>
            <a:pPr marL="0">
              <a:buNone/>
            </a:pPr>
            <a:r>
              <a:rPr lang="en-US" dirty="0" smtClean="0"/>
              <a:t>Focus Group Example:</a:t>
            </a:r>
          </a:p>
          <a:p>
            <a:pPr marL="0"/>
            <a:r>
              <a:rPr lang="en-US" dirty="0" smtClean="0"/>
              <a:t>I follow the guidelines suggested by Richard </a:t>
            </a:r>
          </a:p>
          <a:p>
            <a:pPr marL="0">
              <a:buNone/>
            </a:pPr>
            <a:r>
              <a:rPr lang="en-US" dirty="0" smtClean="0"/>
              <a:t>       Krueger  (Krueger &amp; Casey, 2008)</a:t>
            </a:r>
          </a:p>
          <a:p>
            <a:pPr marL="0"/>
            <a:r>
              <a:rPr lang="en-US" dirty="0" smtClean="0"/>
              <a:t>But as part of the ice-breaker question, I ask </a:t>
            </a:r>
          </a:p>
          <a:p>
            <a:pPr marL="0">
              <a:buNone/>
            </a:pPr>
            <a:r>
              <a:rPr lang="en-US" dirty="0" smtClean="0"/>
              <a:t>       participants to state his or her first name</a:t>
            </a:r>
          </a:p>
          <a:p>
            <a:pPr marL="0"/>
            <a:r>
              <a:rPr lang="en-US" dirty="0" smtClean="0"/>
              <a:t>I draw a “seating chart” on my note pad</a:t>
            </a:r>
          </a:p>
          <a:p>
            <a:pPr marL="0"/>
            <a:r>
              <a:rPr lang="en-US" dirty="0" smtClean="0"/>
              <a:t>I explain why I ask for their names and then</a:t>
            </a:r>
          </a:p>
          <a:p>
            <a:pPr marL="0">
              <a:buNone/>
            </a:pPr>
            <a:r>
              <a:rPr lang="en-US" dirty="0" smtClean="0"/>
              <a:t>        use the seating chart to address each participant</a:t>
            </a:r>
          </a:p>
          <a:p>
            <a:pPr marL="0">
              <a:buNone/>
            </a:pPr>
            <a:r>
              <a:rPr lang="en-US" dirty="0" smtClean="0"/>
              <a:t>        by his/her first name when possible.</a:t>
            </a:r>
          </a:p>
          <a:p>
            <a:pPr marL="0">
              <a:buNone/>
            </a:pPr>
            <a:r>
              <a:rPr lang="en-US" dirty="0" smtClean="0"/>
              <a:t>CAVEAT: Might not work or be advisable when highly sensitive topics are discussed during focus groups</a:t>
            </a:r>
          </a:p>
        </p:txBody>
      </p:sp>
      <p:sp>
        <p:nvSpPr>
          <p:cNvPr id="4" name="Slide Number Placeholder 3"/>
          <p:cNvSpPr>
            <a:spLocks noGrp="1"/>
          </p:cNvSpPr>
          <p:nvPr>
            <p:ph type="sldNum" sz="quarter" idx="12"/>
          </p:nvPr>
        </p:nvSpPr>
        <p:spPr/>
        <p:txBody>
          <a:bodyPr/>
          <a:lstStyle/>
          <a:p>
            <a:fld id="{461DBCA5-0F24-4DA3-A9D2-8DD1D7529E1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endParaRPr lang="en-US" dirty="0"/>
          </a:p>
        </p:txBody>
      </p:sp>
      <p:sp>
        <p:nvSpPr>
          <p:cNvPr id="8" name="Content Placeholder 7"/>
          <p:cNvSpPr>
            <a:spLocks noGrp="1"/>
          </p:cNvSpPr>
          <p:nvPr>
            <p:ph idx="1"/>
          </p:nvPr>
        </p:nvSpPr>
        <p:spPr/>
        <p:txBody>
          <a:bodyPr>
            <a:normAutofit/>
          </a:bodyPr>
          <a:lstStyle/>
          <a:p>
            <a:pPr marL="0">
              <a:buNone/>
            </a:pPr>
            <a:r>
              <a:rPr lang="en-US" dirty="0" smtClean="0"/>
              <a:t>Insert Seating Chart here </a:t>
            </a:r>
          </a:p>
        </p:txBody>
      </p:sp>
      <p:pic>
        <p:nvPicPr>
          <p:cNvPr id="9" name="Picture 8" descr="Seating Chart.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461DBCA5-0F24-4DA3-A9D2-8DD1D7529E18}"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Remember a Person’s Name</a:t>
            </a:r>
            <a:endParaRPr lang="en-US" dirty="0"/>
          </a:p>
        </p:txBody>
      </p:sp>
      <p:sp>
        <p:nvSpPr>
          <p:cNvPr id="8" name="Content Placeholder 7"/>
          <p:cNvSpPr>
            <a:spLocks noGrp="1"/>
          </p:cNvSpPr>
          <p:nvPr>
            <p:ph idx="1"/>
          </p:nvPr>
        </p:nvSpPr>
        <p:spPr/>
        <p:txBody>
          <a:bodyPr>
            <a:normAutofit/>
          </a:bodyPr>
          <a:lstStyle/>
          <a:p>
            <a:pPr marL="0">
              <a:buNone/>
            </a:pPr>
            <a:r>
              <a:rPr lang="en-US" dirty="0" smtClean="0"/>
              <a:t>“Learn your butcher’s name, (s)he is your ally. “ And in so doing you will help forge a relationship where the butcher may tell you about a recent shipment, suggest a particular cut of meat or provide preparation hints and help you plan a meal for family and/or friends. </a:t>
            </a:r>
          </a:p>
          <a:p>
            <a:pPr marL="0">
              <a:buNone/>
            </a:pPr>
            <a:endParaRPr lang="en-US" dirty="0" smtClean="0"/>
          </a:p>
          <a:p>
            <a:pPr marL="0">
              <a:buNone/>
            </a:pPr>
            <a:r>
              <a:rPr lang="en-US" dirty="0" smtClean="0"/>
              <a:t>Mario Batali (American chief, writer and restaurateur) , </a:t>
            </a:r>
            <a:r>
              <a:rPr lang="en-US" i="1" dirty="0" smtClean="0"/>
              <a:t>The Chew</a:t>
            </a:r>
          </a:p>
          <a:p>
            <a:pPr marL="0">
              <a:buNone/>
            </a:pPr>
            <a:r>
              <a:rPr lang="en-US" dirty="0" smtClean="0"/>
              <a:t>September 24, 2012</a:t>
            </a:r>
            <a:endParaRPr lang="en-US"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Talk in Terms of the Other Person’s Interest</a:t>
            </a:r>
            <a:endParaRPr lang="en-US" dirty="0"/>
          </a:p>
        </p:txBody>
      </p:sp>
      <p:sp>
        <p:nvSpPr>
          <p:cNvPr id="8" name="Content Placeholder 7"/>
          <p:cNvSpPr>
            <a:spLocks noGrp="1"/>
          </p:cNvSpPr>
          <p:nvPr>
            <p:ph idx="1"/>
          </p:nvPr>
        </p:nvSpPr>
        <p:spPr/>
        <p:txBody>
          <a:bodyPr>
            <a:normAutofit fontScale="77500" lnSpcReduction="20000"/>
          </a:bodyPr>
          <a:lstStyle/>
          <a:p>
            <a:pPr marL="0">
              <a:buNone/>
            </a:pPr>
            <a:r>
              <a:rPr lang="en-US" sz="3100" dirty="0" smtClean="0"/>
              <a:t>This example comes from a follow-up email planned to be sent to participants in a study, who had not completed their survey:</a:t>
            </a:r>
          </a:p>
          <a:p>
            <a:pPr>
              <a:buNone/>
            </a:pPr>
            <a:r>
              <a:rPr lang="en-US" dirty="0" smtClean="0"/>
              <a:t> Original Wording…… </a:t>
            </a:r>
          </a:p>
          <a:p>
            <a:pPr>
              <a:buNone/>
            </a:pPr>
            <a:r>
              <a:rPr lang="en-US" dirty="0" smtClean="0"/>
              <a:t>      Two weeks ago we asked you to participate in a survey sponsored by [</a:t>
            </a:r>
            <a:r>
              <a:rPr lang="en-US" b="1" dirty="0" smtClean="0"/>
              <a:t>name of organization and funder</a:t>
            </a:r>
            <a:r>
              <a:rPr lang="en-US" dirty="0" smtClean="0"/>
              <a:t>]. If you completed the survey, thank you very much.  We appreciate the time and thought you put into your responses. You may disregard the remainder of this e-mail.</a:t>
            </a:r>
          </a:p>
          <a:p>
            <a:pPr>
              <a:buNone/>
            </a:pPr>
            <a:r>
              <a:rPr lang="en-US" dirty="0" smtClean="0"/>
              <a:t> </a:t>
            </a:r>
          </a:p>
          <a:p>
            <a:pPr>
              <a:buNone/>
            </a:pPr>
            <a:r>
              <a:rPr lang="en-US" dirty="0" smtClean="0"/>
              <a:t>      For those of you who did not respond, we are writing to let you know that we have extended the deadline to [</a:t>
            </a:r>
            <a:r>
              <a:rPr lang="en-US" b="1" dirty="0" smtClean="0"/>
              <a:t>specific date]</a:t>
            </a:r>
            <a:r>
              <a:rPr lang="en-US" dirty="0" smtClean="0"/>
              <a:t>. </a:t>
            </a:r>
            <a:r>
              <a:rPr lang="en-US" dirty="0" smtClean="0">
                <a:solidFill>
                  <a:schemeClr val="bg1"/>
                </a:solidFill>
              </a:rPr>
              <a:t> </a:t>
            </a:r>
            <a:r>
              <a:rPr lang="en-US" dirty="0" smtClean="0"/>
              <a:t>We would like to give you more time to participate in this opportunity and increase the number of responses to this survey.</a:t>
            </a:r>
          </a:p>
          <a:p>
            <a:pPr marL="0">
              <a:buNone/>
            </a:pPr>
            <a:endParaRPr lang="en-US" dirty="0" smtClean="0"/>
          </a:p>
          <a:p>
            <a:pPr marL="0">
              <a:buNone/>
            </a:pPr>
            <a:endParaRPr lang="en-US" dirty="0" smtClean="0"/>
          </a:p>
          <a:p>
            <a:pPr marL="0">
              <a:buNone/>
            </a:pPr>
            <a:endParaRPr lang="en-US" dirty="0" smtClean="0"/>
          </a:p>
        </p:txBody>
      </p:sp>
      <p:sp>
        <p:nvSpPr>
          <p:cNvPr id="4" name="Slide Number Placeholder 3"/>
          <p:cNvSpPr>
            <a:spLocks noGrp="1"/>
          </p:cNvSpPr>
          <p:nvPr>
            <p:ph type="sldNum" sz="quarter" idx="12"/>
          </p:nvPr>
        </p:nvSpPr>
        <p:spPr/>
        <p:txBody>
          <a:bodyPr/>
          <a:lstStyle/>
          <a:p>
            <a:fld id="{461DBCA5-0F24-4DA3-A9D2-8DD1D7529E1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Talk in Terms of the Other Person’s Interest</a:t>
            </a:r>
            <a:endParaRPr lang="en-US" dirty="0"/>
          </a:p>
        </p:txBody>
      </p:sp>
      <p:sp>
        <p:nvSpPr>
          <p:cNvPr id="8" name="Content Placeholder 7"/>
          <p:cNvSpPr>
            <a:spLocks noGrp="1"/>
          </p:cNvSpPr>
          <p:nvPr>
            <p:ph idx="1"/>
          </p:nvPr>
        </p:nvSpPr>
        <p:spPr/>
        <p:txBody>
          <a:bodyPr>
            <a:normAutofit fontScale="77500" lnSpcReduction="20000"/>
          </a:bodyPr>
          <a:lstStyle/>
          <a:p>
            <a:pPr marL="0">
              <a:buNone/>
            </a:pPr>
            <a:r>
              <a:rPr lang="en-US" dirty="0" smtClean="0"/>
              <a:t>Revised Wording…… </a:t>
            </a:r>
          </a:p>
          <a:p>
            <a:pPr>
              <a:buNone/>
            </a:pPr>
            <a:r>
              <a:rPr lang="en-US" dirty="0" smtClean="0"/>
              <a:t>      Two weeks ago we asked you to participate in a survey sponsored by[</a:t>
            </a:r>
            <a:r>
              <a:rPr lang="en-US" b="1" dirty="0" smtClean="0"/>
              <a:t>name of organization and funder</a:t>
            </a:r>
            <a:r>
              <a:rPr lang="en-US" dirty="0" smtClean="0"/>
              <a:t>]. If you completed the survey, </a:t>
            </a:r>
            <a:r>
              <a:rPr lang="en-US" dirty="0" smtClean="0">
                <a:solidFill>
                  <a:schemeClr val="bg1"/>
                </a:solidFill>
              </a:rPr>
              <a:t>please disregard the remainder of this e-mail and thank you very much.  </a:t>
            </a:r>
            <a:r>
              <a:rPr lang="en-US" dirty="0" smtClean="0"/>
              <a:t>We appreciate the time and thought you put into your responses. </a:t>
            </a:r>
            <a:r>
              <a:rPr lang="en-US" strike="sngStrike" dirty="0" smtClean="0"/>
              <a:t>You may disregard the remainder of this e-mail.</a:t>
            </a:r>
            <a:endParaRPr lang="en-US" dirty="0" smtClean="0"/>
          </a:p>
          <a:p>
            <a:pPr>
              <a:buNone/>
            </a:pPr>
            <a:endParaRPr lang="en-US" dirty="0" smtClean="0"/>
          </a:p>
          <a:p>
            <a:pPr>
              <a:buNone/>
            </a:pPr>
            <a:r>
              <a:rPr lang="en-US" dirty="0" smtClean="0"/>
              <a:t>      For those of you who did not respond, </a:t>
            </a:r>
            <a:r>
              <a:rPr lang="en-US" strike="sngStrike" dirty="0" smtClean="0"/>
              <a:t>we are writing to let you know that</a:t>
            </a:r>
            <a:r>
              <a:rPr lang="en-US" dirty="0" smtClean="0"/>
              <a:t> we have extended the deadline to [</a:t>
            </a:r>
            <a:r>
              <a:rPr lang="en-US" b="1" dirty="0" smtClean="0"/>
              <a:t>specific date]</a:t>
            </a:r>
            <a:r>
              <a:rPr lang="en-US" dirty="0" smtClean="0"/>
              <a:t>. </a:t>
            </a:r>
            <a:r>
              <a:rPr lang="en-US" dirty="0" smtClean="0">
                <a:solidFill>
                  <a:schemeClr val="bg1"/>
                </a:solidFill>
              </a:rPr>
              <a:t>We hope that you will take advantage of this opportunity to participate so that we can ensure that your experiences are reflected in our findings.  </a:t>
            </a:r>
            <a:r>
              <a:rPr lang="en-US" strike="sngStrike" dirty="0" smtClean="0"/>
              <a:t>We would like to give you more time to participate in this opportunity and increase the number of responses to this survey</a:t>
            </a:r>
            <a:r>
              <a:rPr lang="en-US" u="sng" strike="sngStrike" dirty="0" smtClean="0"/>
              <a:t>.</a:t>
            </a:r>
            <a:endParaRPr lang="en-US" dirty="0" smtClean="0"/>
          </a:p>
          <a:p>
            <a:pPr>
              <a:buNone/>
            </a:pPr>
            <a:endParaRPr lang="en-US" dirty="0" smtClean="0"/>
          </a:p>
          <a:p>
            <a:pPr marL="0">
              <a:buNone/>
            </a:pPr>
            <a:endParaRPr lang="en-US" dirty="0" smtClean="0"/>
          </a:p>
          <a:p>
            <a:pPr marL="0">
              <a:buNone/>
            </a:pPr>
            <a:endParaRPr lang="en-US" dirty="0" smtClean="0"/>
          </a:p>
        </p:txBody>
      </p:sp>
      <p:sp>
        <p:nvSpPr>
          <p:cNvPr id="4" name="Slide Number Placeholder 3"/>
          <p:cNvSpPr>
            <a:spLocks noGrp="1"/>
          </p:cNvSpPr>
          <p:nvPr>
            <p:ph type="sldNum" sz="quarter" idx="12"/>
          </p:nvPr>
        </p:nvSpPr>
        <p:spPr/>
        <p:txBody>
          <a:bodyPr/>
          <a:lstStyle/>
          <a:p>
            <a:fld id="{461DBCA5-0F24-4DA3-A9D2-8DD1D7529E18}"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Forming Professional Relationships</a:t>
            </a:r>
            <a:endParaRPr lang="en-US" dirty="0"/>
          </a:p>
        </p:txBody>
      </p:sp>
      <p:sp>
        <p:nvSpPr>
          <p:cNvPr id="8" name="Content Placeholder 7"/>
          <p:cNvSpPr>
            <a:spLocks noGrp="1"/>
          </p:cNvSpPr>
          <p:nvPr>
            <p:ph idx="1"/>
          </p:nvPr>
        </p:nvSpPr>
        <p:spPr>
          <a:xfrm>
            <a:off x="762000" y="1600200"/>
            <a:ext cx="7924800" cy="4709160"/>
          </a:xfrm>
        </p:spPr>
        <p:txBody>
          <a:bodyPr>
            <a:normAutofit/>
          </a:bodyPr>
          <a:lstStyle/>
          <a:p>
            <a:pPr marL="0"/>
            <a:r>
              <a:rPr lang="en-US" sz="4000" dirty="0" smtClean="0"/>
              <a:t>Carnegie suggests that empathy and respect are key to forming collaborations and  </a:t>
            </a:r>
          </a:p>
          <a:p>
            <a:pPr marL="0">
              <a:buNone/>
            </a:pPr>
            <a:r>
              <a:rPr lang="en-US" sz="4000" dirty="0" smtClean="0"/>
              <a:t>professional relationships </a:t>
            </a:r>
          </a:p>
          <a:p>
            <a:pPr marL="0"/>
            <a:r>
              <a:rPr lang="en-US" sz="4000" dirty="0" smtClean="0"/>
              <a:t>And I am suggesting that these are needed to facilitate and/or sustain evaluation efforts </a:t>
            </a:r>
          </a:p>
          <a:p>
            <a:pPr marL="0">
              <a:buNone/>
            </a:pPr>
            <a:endParaRPr lang="en-US" sz="4000" dirty="0" smtClean="0"/>
          </a:p>
          <a:p>
            <a:pPr marL="0">
              <a:buNone/>
            </a:pPr>
            <a:endParaRPr lang="en-US" sz="40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Collaboration</a:t>
            </a:r>
            <a:endParaRPr lang="en-US" dirty="0"/>
          </a:p>
        </p:txBody>
      </p:sp>
      <p:sp>
        <p:nvSpPr>
          <p:cNvPr id="8" name="Content Placeholder 7"/>
          <p:cNvSpPr>
            <a:spLocks noGrp="1"/>
          </p:cNvSpPr>
          <p:nvPr>
            <p:ph idx="1"/>
          </p:nvPr>
        </p:nvSpPr>
        <p:spPr>
          <a:xfrm>
            <a:off x="762000" y="1600200"/>
            <a:ext cx="7924800" cy="4709160"/>
          </a:xfrm>
        </p:spPr>
        <p:txBody>
          <a:bodyPr>
            <a:normAutofit/>
          </a:bodyPr>
          <a:lstStyle/>
          <a:p>
            <a:pPr marL="0">
              <a:buNone/>
            </a:pPr>
            <a:r>
              <a:rPr lang="en-US" sz="4000" dirty="0" smtClean="0"/>
              <a:t>Here is what Susan Labin and others (2012) said about the importance of collaboration in Evaluation Capacity Building.</a:t>
            </a:r>
          </a:p>
          <a:p>
            <a:pPr marL="0">
              <a:buNone/>
            </a:pPr>
            <a:r>
              <a:rPr lang="en-US" sz="4000" dirty="0" smtClean="0"/>
              <a:t>In their synthesis of the ECB literature: </a:t>
            </a:r>
            <a:endParaRPr lang="en-US" sz="40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Collaboration</a:t>
            </a:r>
            <a:endParaRPr lang="en-US" dirty="0"/>
          </a:p>
        </p:txBody>
      </p:sp>
      <p:sp>
        <p:nvSpPr>
          <p:cNvPr id="8" name="Content Placeholder 7"/>
          <p:cNvSpPr>
            <a:spLocks noGrp="1"/>
          </p:cNvSpPr>
          <p:nvPr>
            <p:ph idx="1"/>
          </p:nvPr>
        </p:nvSpPr>
        <p:spPr>
          <a:xfrm>
            <a:off x="762000" y="1600200"/>
            <a:ext cx="7924800" cy="4709160"/>
          </a:xfrm>
        </p:spPr>
        <p:txBody>
          <a:bodyPr>
            <a:normAutofit/>
          </a:bodyPr>
          <a:lstStyle/>
          <a:p>
            <a:pPr marL="0">
              <a:buNone/>
            </a:pPr>
            <a:r>
              <a:rPr lang="en-US" sz="4000" dirty="0" smtClean="0"/>
              <a:t>Collaboration emerged as the essential thread in the fabric of ECB (</a:t>
            </a:r>
            <a:r>
              <a:rPr lang="en-US" sz="3500" dirty="0" smtClean="0"/>
              <a:t>Evaluation Capacity Building</a:t>
            </a:r>
            <a:r>
              <a:rPr lang="en-US" sz="4000" dirty="0" smtClean="0"/>
              <a:t>) efforts, warranting its explicit inclusion as a key concept in </a:t>
            </a:r>
            <a:r>
              <a:rPr lang="en-US" sz="4000" dirty="0" smtClean="0"/>
              <a:t>ECB </a:t>
            </a:r>
            <a:r>
              <a:rPr lang="en-US" sz="4000" dirty="0" smtClean="0"/>
              <a:t>models, efforts, and evaluations.</a:t>
            </a:r>
          </a:p>
          <a:p>
            <a:pPr marL="0">
              <a:buNone/>
            </a:pPr>
            <a:endParaRPr lang="en-US" sz="1600" dirty="0" smtClean="0"/>
          </a:p>
          <a:p>
            <a:pPr marL="0">
              <a:buNone/>
            </a:pPr>
            <a:r>
              <a:rPr lang="en-US" sz="1400" dirty="0" smtClean="0"/>
              <a:t>Labin, S. N., Duffy, J. L., Meyers, D. D.., </a:t>
            </a:r>
            <a:r>
              <a:rPr lang="en-US" sz="1400" dirty="0" err="1" smtClean="0"/>
              <a:t>Wandersman</a:t>
            </a:r>
            <a:r>
              <a:rPr lang="en-US" sz="1400" dirty="0" smtClean="0"/>
              <a:t>, A. &amp; </a:t>
            </a:r>
            <a:r>
              <a:rPr lang="en-US" sz="1400" dirty="0" err="1" smtClean="0"/>
              <a:t>Lesesne</a:t>
            </a:r>
            <a:r>
              <a:rPr lang="en-US" sz="1400" dirty="0" smtClean="0"/>
              <a:t>, C. A. (2012). A  synthesis of</a:t>
            </a:r>
          </a:p>
          <a:p>
            <a:pPr marL="0">
              <a:buNone/>
            </a:pPr>
            <a:r>
              <a:rPr lang="en-US" sz="1400" dirty="0" smtClean="0"/>
              <a:t>    the evaluation capacity building literature. </a:t>
            </a:r>
            <a:r>
              <a:rPr lang="en-US" sz="1400" i="1" dirty="0" smtClean="0"/>
              <a:t>American Journal of Evaluation</a:t>
            </a:r>
            <a:r>
              <a:rPr lang="en-US" sz="1400" dirty="0" smtClean="0"/>
              <a:t>, 33(3),  307- 338</a:t>
            </a:r>
            <a:endParaRPr lang="en-US" sz="14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Discuss how Dale Carnegie’s principles on interpersonal skills, as presented in his book </a:t>
            </a:r>
            <a:r>
              <a:rPr lang="en-US" i="1" dirty="0" smtClean="0"/>
              <a:t>How to Win Friends &amp; Influence People,</a:t>
            </a:r>
            <a:r>
              <a:rPr lang="en-US" dirty="0" smtClean="0"/>
              <a:t> can enhance evaluation practice. </a:t>
            </a:r>
          </a:p>
          <a:p>
            <a:pPr>
              <a:buNone/>
            </a:pPr>
            <a:endParaRPr lang="en-US" dirty="0" smtClean="0"/>
          </a:p>
          <a:p>
            <a:pPr>
              <a:buNone/>
            </a:pPr>
            <a:endParaRPr lang="en-US" dirty="0" smtClean="0"/>
          </a:p>
          <a:p>
            <a:pPr>
              <a:buNone/>
            </a:pPr>
            <a:r>
              <a:rPr lang="en-US" sz="1600" dirty="0" smtClean="0"/>
              <a:t>Carnegie, D. (1936). </a:t>
            </a:r>
            <a:r>
              <a:rPr lang="en-US" sz="1600" i="1" dirty="0" smtClean="0"/>
              <a:t>How to win friends &amp; influence people. </a:t>
            </a:r>
            <a:r>
              <a:rPr lang="en-US" sz="1600" dirty="0" smtClean="0"/>
              <a:t>New York: Galahad.</a:t>
            </a:r>
          </a:p>
          <a:p>
            <a:pPr>
              <a:buNone/>
            </a:pPr>
            <a:r>
              <a:rPr lang="en-US" sz="1600" dirty="0" smtClean="0"/>
              <a:t>Revised edition Carnegie, D. D. &amp; Carnegie, D. (1981). </a:t>
            </a:r>
            <a:endParaRPr lang="en-US" sz="16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Collaboration</a:t>
            </a:r>
            <a:endParaRPr lang="en-US" dirty="0"/>
          </a:p>
        </p:txBody>
      </p:sp>
      <p:sp>
        <p:nvSpPr>
          <p:cNvPr id="8" name="Content Placeholder 7"/>
          <p:cNvSpPr>
            <a:spLocks noGrp="1"/>
          </p:cNvSpPr>
          <p:nvPr>
            <p:ph idx="1"/>
          </p:nvPr>
        </p:nvSpPr>
        <p:spPr>
          <a:xfrm>
            <a:off x="762000" y="1600200"/>
            <a:ext cx="7924800" cy="4709160"/>
          </a:xfrm>
        </p:spPr>
        <p:txBody>
          <a:bodyPr>
            <a:normAutofit/>
          </a:bodyPr>
          <a:lstStyle/>
          <a:p>
            <a:pPr marL="0">
              <a:buNone/>
            </a:pPr>
            <a:r>
              <a:rPr lang="en-US" sz="4000" dirty="0" smtClean="0"/>
              <a:t>Collaborative issues and participatory processes involve the ways in which people interact and can be considered part of the human relations of ECB.</a:t>
            </a:r>
          </a:p>
          <a:p>
            <a:pPr marL="0">
              <a:buNone/>
            </a:pPr>
            <a:endParaRPr lang="en-US" sz="1600" dirty="0" smtClean="0"/>
          </a:p>
          <a:p>
            <a:pPr marL="0">
              <a:buNone/>
            </a:pPr>
            <a:r>
              <a:rPr lang="en-US" sz="1400" dirty="0" smtClean="0"/>
              <a:t>Labin, S. N., Duffy, J. L., Meyers, D. D.., </a:t>
            </a:r>
            <a:r>
              <a:rPr lang="en-US" sz="1400" dirty="0" err="1" smtClean="0"/>
              <a:t>Wandersman</a:t>
            </a:r>
            <a:r>
              <a:rPr lang="en-US" sz="1400" dirty="0" smtClean="0"/>
              <a:t>, A. &amp; </a:t>
            </a:r>
            <a:r>
              <a:rPr lang="en-US" sz="1400" dirty="0" err="1" smtClean="0"/>
              <a:t>Lesesne</a:t>
            </a:r>
            <a:r>
              <a:rPr lang="en-US" sz="1400" dirty="0" smtClean="0"/>
              <a:t>, C. A. (2012). A  synthesis of</a:t>
            </a:r>
          </a:p>
          <a:p>
            <a:pPr marL="0">
              <a:buNone/>
            </a:pPr>
            <a:r>
              <a:rPr lang="en-US" sz="1400" dirty="0" smtClean="0"/>
              <a:t>    the evaluation capacity building literature. </a:t>
            </a:r>
            <a:r>
              <a:rPr lang="en-US" sz="1400" i="1" dirty="0" smtClean="0"/>
              <a:t>American Journal of Evaluation</a:t>
            </a:r>
            <a:r>
              <a:rPr lang="en-US" sz="1400" dirty="0" smtClean="0"/>
              <a:t>, 33(3),  307- 338</a:t>
            </a:r>
            <a:endParaRPr lang="en-US" sz="14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From the Profound …</a:t>
            </a:r>
            <a:endParaRPr lang="en-US" dirty="0"/>
          </a:p>
        </p:txBody>
      </p:sp>
      <p:sp>
        <p:nvSpPr>
          <p:cNvPr id="8" name="Content Placeholder 7"/>
          <p:cNvSpPr>
            <a:spLocks noGrp="1"/>
          </p:cNvSpPr>
          <p:nvPr>
            <p:ph idx="1"/>
          </p:nvPr>
        </p:nvSpPr>
        <p:spPr>
          <a:xfrm>
            <a:off x="762000" y="1600200"/>
            <a:ext cx="7924800" cy="4709160"/>
          </a:xfrm>
        </p:spPr>
        <p:txBody>
          <a:bodyPr/>
          <a:lstStyle/>
          <a:p>
            <a:pPr marL="0">
              <a:buNone/>
            </a:pPr>
            <a:r>
              <a:rPr lang="en-US" dirty="0" smtClean="0"/>
              <a:t>To act intelligently in human affairs is only possible if an attempt is made to understand the thoughts, motives, and apprehensions of one’s opponent so fully that one can see the world through his eyes.</a:t>
            </a:r>
          </a:p>
          <a:p>
            <a:pPr marL="0">
              <a:buNone/>
            </a:pPr>
            <a:endParaRPr lang="en-US" dirty="0" smtClean="0"/>
          </a:p>
          <a:p>
            <a:pPr marL="0">
              <a:buNone/>
            </a:pPr>
            <a:r>
              <a:rPr lang="en-US" dirty="0" smtClean="0"/>
              <a:t>Albert Einstein, </a:t>
            </a:r>
            <a:r>
              <a:rPr lang="en-US" i="1" dirty="0" smtClean="0"/>
              <a:t>Essays in Humanism, </a:t>
            </a:r>
            <a:r>
              <a:rPr lang="en-US" dirty="0" smtClean="0"/>
              <a:t>1950.</a:t>
            </a:r>
          </a:p>
          <a:p>
            <a:pPr marL="0">
              <a:buNone/>
            </a:pPr>
            <a:endParaRPr lang="en-US" dirty="0" smtClean="0"/>
          </a:p>
          <a:p>
            <a:pPr marL="0">
              <a:buNone/>
            </a:pPr>
            <a:r>
              <a:rPr lang="en-US" sz="1600" dirty="0" smtClean="0"/>
              <a:t>Einstein, A. (1950). A reply to the Soviet scientists. In A. Einstein, </a:t>
            </a:r>
            <a:r>
              <a:rPr lang="en-US" sz="1600" i="1" dirty="0" smtClean="0"/>
              <a:t>Essays in humanism</a:t>
            </a:r>
            <a:r>
              <a:rPr lang="en-US" sz="1600" dirty="0" smtClean="0"/>
              <a:t>. </a:t>
            </a:r>
          </a:p>
          <a:p>
            <a:pPr marL="0">
              <a:buNone/>
            </a:pPr>
            <a:r>
              <a:rPr lang="en-US" sz="1600" dirty="0" smtClean="0"/>
              <a:t>    New York: Open Road Integrated Media.</a:t>
            </a:r>
            <a:endParaRPr lang="en-US" sz="16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 the Everyday</a:t>
            </a:r>
            <a:endParaRPr lang="en-US" dirty="0"/>
          </a:p>
        </p:txBody>
      </p:sp>
      <p:sp>
        <p:nvSpPr>
          <p:cNvPr id="8" name="Content Placeholder 7"/>
          <p:cNvSpPr>
            <a:spLocks noGrp="1"/>
          </p:cNvSpPr>
          <p:nvPr>
            <p:ph idx="1"/>
          </p:nvPr>
        </p:nvSpPr>
        <p:spPr/>
        <p:txBody>
          <a:bodyPr/>
          <a:lstStyle/>
          <a:p>
            <a:pPr marL="0">
              <a:buNone/>
            </a:pPr>
            <a:r>
              <a:rPr lang="en-US" dirty="0" smtClean="0"/>
              <a:t>In business, the alliances you form are incredibly important. .. They carry you through the mistakes you make. That is as important as the creative process itself. </a:t>
            </a:r>
          </a:p>
          <a:p>
            <a:pPr marL="0">
              <a:buNone/>
            </a:pPr>
            <a:endParaRPr lang="en-US" dirty="0" smtClean="0"/>
          </a:p>
          <a:p>
            <a:pPr marL="0">
              <a:buNone/>
            </a:pPr>
            <a:r>
              <a:rPr lang="en-US" dirty="0" smtClean="0"/>
              <a:t>Joanna Coles, </a:t>
            </a:r>
            <a:r>
              <a:rPr lang="en-US" i="1" dirty="0" smtClean="0"/>
              <a:t>Project Runway All Stars: After Runway Show, </a:t>
            </a:r>
            <a:r>
              <a:rPr lang="en-US" dirty="0" smtClean="0"/>
              <a:t>March 8, 2012.</a:t>
            </a:r>
            <a:endParaRPr lang="en-US"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solidFill>
                  <a:schemeClr val="bg1"/>
                </a:solidFill>
              </a:rPr>
              <a:t>What Dale Carnegie’s Principles Suggest for Evaluation</a:t>
            </a:r>
            <a:endParaRPr lang="en-US" dirty="0">
              <a:solidFill>
                <a:schemeClr val="bg1"/>
              </a:solidFill>
            </a:endParaRPr>
          </a:p>
        </p:txBody>
      </p:sp>
      <p:sp>
        <p:nvSpPr>
          <p:cNvPr id="3" name="Content Placeholder 2"/>
          <p:cNvSpPr>
            <a:spLocks noGrp="1"/>
          </p:cNvSpPr>
          <p:nvPr>
            <p:ph idx="1"/>
          </p:nvPr>
        </p:nvSpPr>
        <p:spPr>
          <a:xfrm>
            <a:off x="457200" y="6096000"/>
            <a:ext cx="3962400" cy="381000"/>
          </a:xfrm>
        </p:spPr>
        <p:txBody>
          <a:bodyPr>
            <a:normAutofit fontScale="92500" lnSpcReduction="20000"/>
          </a:bodyPr>
          <a:lstStyle/>
          <a:p>
            <a:pPr>
              <a:buNone/>
            </a:pPr>
            <a:r>
              <a:rPr lang="en-US" sz="2400" dirty="0" smtClean="0">
                <a:solidFill>
                  <a:schemeClr val="bg1"/>
                </a:solidFill>
              </a:rPr>
              <a:t>race_associates@msn.com</a:t>
            </a:r>
          </a:p>
          <a:p>
            <a:endParaRPr lang="en-US" dirty="0"/>
          </a:p>
        </p:txBody>
      </p:sp>
      <p:graphicFrame>
        <p:nvGraphicFramePr>
          <p:cNvPr id="2050" name="Object 2"/>
          <p:cNvGraphicFramePr>
            <a:graphicFrameLocks noChangeAspect="1"/>
          </p:cNvGraphicFramePr>
          <p:nvPr/>
        </p:nvGraphicFramePr>
        <p:xfrm>
          <a:off x="5867400" y="6019800"/>
          <a:ext cx="754063" cy="577850"/>
        </p:xfrm>
        <a:graphic>
          <a:graphicData uri="http://schemas.openxmlformats.org/presentationml/2006/ole">
            <p:oleObj spid="_x0000_s2050" r:id="rId3" imgW="754200" imgH="579240" progId="">
              <p:embed/>
            </p:oleObj>
          </a:graphicData>
        </a:graphic>
      </p:graphicFrame>
      <p:graphicFrame>
        <p:nvGraphicFramePr>
          <p:cNvPr id="2051" name="Object 3"/>
          <p:cNvGraphicFramePr>
            <a:graphicFrameLocks noChangeAspect="1"/>
          </p:cNvGraphicFramePr>
          <p:nvPr/>
        </p:nvGraphicFramePr>
        <p:xfrm>
          <a:off x="6629400" y="6172200"/>
          <a:ext cx="2268538" cy="417513"/>
        </p:xfrm>
        <a:graphic>
          <a:graphicData uri="http://schemas.openxmlformats.org/presentationml/2006/ole">
            <p:oleObj spid="_x0000_s2051" r:id="rId4" imgW="2268360" imgH="417960" progId="">
              <p:embed/>
            </p:oleObj>
          </a:graphicData>
        </a:graphic>
      </p:graphicFrame>
      <p:sp>
        <p:nvSpPr>
          <p:cNvPr id="11" name="Rectangle 10"/>
          <p:cNvSpPr/>
          <p:nvPr/>
        </p:nvSpPr>
        <p:spPr>
          <a:xfrm>
            <a:off x="1066800" y="1752600"/>
            <a:ext cx="7315200" cy="4001095"/>
          </a:xfrm>
          <a:prstGeom prst="rect">
            <a:avLst/>
          </a:prstGeom>
        </p:spPr>
        <p:txBody>
          <a:bodyPr wrap="square">
            <a:spAutoFit/>
          </a:bodyPr>
          <a:lstStyle/>
          <a:p>
            <a:pPr algn="ctr"/>
            <a:r>
              <a:rPr lang="en-US" sz="3200" dirty="0" smtClean="0">
                <a:solidFill>
                  <a:schemeClr val="bg1"/>
                </a:solidFill>
              </a:rPr>
              <a:t>Kathryn Race</a:t>
            </a:r>
          </a:p>
          <a:p>
            <a:pPr algn="ctr"/>
            <a:r>
              <a:rPr lang="en-US" sz="3200" dirty="0" smtClean="0">
                <a:solidFill>
                  <a:schemeClr val="bg1"/>
                </a:solidFill>
              </a:rPr>
              <a:t>Race &amp; Associates, Ltd.</a:t>
            </a:r>
          </a:p>
          <a:p>
            <a:pPr algn="ctr"/>
            <a:r>
              <a:rPr lang="en-US" sz="3200" dirty="0" smtClean="0">
                <a:solidFill>
                  <a:schemeClr val="bg1"/>
                </a:solidFill>
              </a:rPr>
              <a:t>4430 N. Winchester Ave</a:t>
            </a:r>
          </a:p>
          <a:p>
            <a:pPr algn="ctr"/>
            <a:r>
              <a:rPr lang="en-US" sz="3200" dirty="0" smtClean="0">
                <a:solidFill>
                  <a:schemeClr val="bg1"/>
                </a:solidFill>
              </a:rPr>
              <a:t>Chicago,  IL </a:t>
            </a:r>
          </a:p>
          <a:p>
            <a:pPr algn="ctr"/>
            <a:endParaRPr lang="en-US" dirty="0">
              <a:solidFill>
                <a:schemeClr val="bg1"/>
              </a:solidFill>
            </a:endParaRPr>
          </a:p>
          <a:p>
            <a:pPr algn="ctr"/>
            <a:endParaRPr lang="en-US" dirty="0" smtClean="0">
              <a:solidFill>
                <a:schemeClr val="bg1"/>
              </a:solidFill>
            </a:endParaRPr>
          </a:p>
          <a:p>
            <a:r>
              <a:rPr lang="en-US" sz="2400" dirty="0">
                <a:solidFill>
                  <a:schemeClr val="bg1"/>
                </a:solidFill>
              </a:rPr>
              <a:t>	</a:t>
            </a:r>
            <a:r>
              <a:rPr lang="en-US" sz="2400" dirty="0" smtClean="0">
                <a:solidFill>
                  <a:schemeClr val="bg1"/>
                </a:solidFill>
              </a:rPr>
              <a:t>American Evaluation Association Annual 	             Conference Minneapolis, MN </a:t>
            </a:r>
          </a:p>
          <a:p>
            <a:r>
              <a:rPr lang="en-US" sz="2400" dirty="0" smtClean="0">
                <a:solidFill>
                  <a:schemeClr val="bg1"/>
                </a:solidFill>
              </a:rPr>
              <a:t> 			October 24-27, 2012</a:t>
            </a:r>
          </a:p>
          <a:p>
            <a:pPr algn="ctr"/>
            <a:endParaRPr lang="en-US" dirty="0">
              <a:solidFill>
                <a:schemeClr val="bg1"/>
              </a:solidFill>
            </a:endParaRPr>
          </a:p>
        </p:txBody>
      </p:sp>
      <p:sp>
        <p:nvSpPr>
          <p:cNvPr id="12" name="Rectangle 11"/>
          <p:cNvSpPr/>
          <p:nvPr/>
        </p:nvSpPr>
        <p:spPr>
          <a:xfrm>
            <a:off x="2286000" y="4361260"/>
            <a:ext cx="4572000" cy="321435"/>
          </a:xfrm>
          <a:prstGeom prst="rect">
            <a:avLst/>
          </a:prstGeom>
        </p:spPr>
        <p:txBody>
          <a:bodyPr wrap="square">
            <a:spAutoFit/>
          </a:bodyPr>
          <a:lstStyle/>
          <a:p>
            <a:pPr>
              <a:lnSpc>
                <a:spcPct val="80000"/>
              </a:lnSpc>
              <a:spcBef>
                <a:spcPct val="20000"/>
              </a:spcBef>
              <a:buClr>
                <a:schemeClr val="tx2"/>
              </a:buClr>
              <a:buSzPct val="65000"/>
              <a:buFont typeface="Monotype Sorts" pitchFamily="2" charset="2"/>
              <a:buNone/>
            </a:pPr>
            <a:endParaRPr lang="en-US" b="0" dirty="0">
              <a:solidFill>
                <a:schemeClr val="bg1"/>
              </a:solidFill>
            </a:endParaRPr>
          </a:p>
        </p:txBody>
      </p:sp>
      <p:sp>
        <p:nvSpPr>
          <p:cNvPr id="8" name="Slide Number Placeholder 7"/>
          <p:cNvSpPr>
            <a:spLocks noGrp="1"/>
          </p:cNvSpPr>
          <p:nvPr>
            <p:ph type="sldNum" sz="quarter" idx="12"/>
          </p:nvPr>
        </p:nvSpPr>
        <p:spPr/>
        <p:txBody>
          <a:bodyPr/>
          <a:lstStyle/>
          <a:p>
            <a:fld id="{461DBCA5-0F24-4DA3-A9D2-8DD1D7529E18}" type="slidenum">
              <a:rPr lang="en-US" smtClean="0"/>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Friends but Respected Colleagues</a:t>
            </a:r>
            <a:endParaRPr lang="en-US" dirty="0"/>
          </a:p>
        </p:txBody>
      </p:sp>
      <p:sp>
        <p:nvSpPr>
          <p:cNvPr id="3" name="Content Placeholder 2"/>
          <p:cNvSpPr>
            <a:spLocks noGrp="1"/>
          </p:cNvSpPr>
          <p:nvPr>
            <p:ph idx="1"/>
          </p:nvPr>
        </p:nvSpPr>
        <p:spPr>
          <a:xfrm>
            <a:off x="762000" y="1295400"/>
            <a:ext cx="7924800" cy="4191000"/>
          </a:xfrm>
        </p:spPr>
        <p:txBody>
          <a:bodyPr>
            <a:normAutofit fontScale="92500" lnSpcReduction="20000"/>
          </a:bodyPr>
          <a:lstStyle/>
          <a:p>
            <a:pPr>
              <a:buNone/>
            </a:pPr>
            <a:endParaRPr lang="en-US" sz="3200" dirty="0" smtClean="0"/>
          </a:p>
          <a:p>
            <a:pPr marL="0"/>
            <a:r>
              <a:rPr lang="en-US" sz="3600" dirty="0" smtClean="0"/>
              <a:t>Principles are discussed within the context of conducting quality evaluations and maintaining the integrity of the work </a:t>
            </a:r>
          </a:p>
          <a:p>
            <a:pPr marL="0"/>
            <a:r>
              <a:rPr lang="en-US" sz="3600" dirty="0" smtClean="0"/>
              <a:t>Recognize and respect our own expertise and professional skills in the conduct of evaluation but seek to see things from the perspective of others  (e.g., clients, major stakeholders, funder)</a:t>
            </a:r>
          </a:p>
        </p:txBody>
      </p:sp>
      <p:sp>
        <p:nvSpPr>
          <p:cNvPr id="4" name="Slide Number Placeholder 3"/>
          <p:cNvSpPr>
            <a:spLocks noGrp="1"/>
          </p:cNvSpPr>
          <p:nvPr>
            <p:ph type="sldNum" sz="quarter" idx="12"/>
          </p:nvPr>
        </p:nvSpPr>
        <p:spPr/>
        <p:txBody>
          <a:bodyPr/>
          <a:lstStyle/>
          <a:p>
            <a:fld id="{461DBCA5-0F24-4DA3-A9D2-8DD1D7529E18}"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Are </a:t>
            </a:r>
            <a:endParaRPr lang="en-US" dirty="0"/>
          </a:p>
        </p:txBody>
      </p:sp>
      <p:sp>
        <p:nvSpPr>
          <p:cNvPr id="3" name="Content Placeholder 2"/>
          <p:cNvSpPr>
            <a:spLocks noGrp="1"/>
          </p:cNvSpPr>
          <p:nvPr>
            <p:ph idx="1"/>
          </p:nvPr>
        </p:nvSpPr>
        <p:spPr>
          <a:xfrm>
            <a:off x="762000" y="1295400"/>
            <a:ext cx="7924800" cy="4191000"/>
          </a:xfrm>
        </p:spPr>
        <p:txBody>
          <a:bodyPr>
            <a:normAutofit/>
          </a:bodyPr>
          <a:lstStyle/>
          <a:p>
            <a:pPr>
              <a:buNone/>
            </a:pPr>
            <a:endParaRPr lang="en-US" sz="3200" dirty="0" smtClean="0"/>
          </a:p>
          <a:p>
            <a:pPr marL="0"/>
            <a:r>
              <a:rPr lang="en-US" sz="3600" dirty="0" smtClean="0"/>
              <a:t>Used as a spring board through which examples and suggested evidence are presented from various sources</a:t>
            </a:r>
            <a:endParaRPr lang="en-US" sz="36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Rate … </a:t>
            </a:r>
            <a:endParaRPr lang="en-US" dirty="0"/>
          </a:p>
        </p:txBody>
      </p:sp>
      <p:sp>
        <p:nvSpPr>
          <p:cNvPr id="3" name="Content Placeholder 2"/>
          <p:cNvSpPr>
            <a:spLocks noGrp="1"/>
          </p:cNvSpPr>
          <p:nvPr>
            <p:ph idx="1"/>
          </p:nvPr>
        </p:nvSpPr>
        <p:spPr/>
        <p:txBody>
          <a:bodyPr>
            <a:normAutofit fontScale="92500" lnSpcReduction="20000"/>
          </a:bodyPr>
          <a:lstStyle/>
          <a:p>
            <a:pPr marL="0"/>
            <a:r>
              <a:rPr lang="en-US" sz="4400" dirty="0" smtClean="0"/>
              <a:t>The relative importance of professional vs. interpersonal skills … </a:t>
            </a:r>
          </a:p>
          <a:p>
            <a:pPr marL="0"/>
            <a:r>
              <a:rPr lang="en-US" sz="4400" dirty="0" smtClean="0"/>
              <a:t>Perhaps think in terms of interpersonal skills as a “value-added” to our professional skills</a:t>
            </a:r>
          </a:p>
          <a:p>
            <a:pPr marL="0"/>
            <a:r>
              <a:rPr lang="en-US" sz="4400" dirty="0" smtClean="0"/>
              <a:t>Or, perhaps an integral part</a:t>
            </a:r>
          </a:p>
          <a:p>
            <a:pPr marL="0">
              <a:buNone/>
            </a:pPr>
            <a:r>
              <a:rPr lang="en-US" sz="4800" dirty="0" smtClean="0"/>
              <a:t>   </a:t>
            </a:r>
            <a:endParaRPr lang="en-US" sz="4800" dirty="0"/>
          </a:p>
        </p:txBody>
      </p:sp>
      <p:sp>
        <p:nvSpPr>
          <p:cNvPr id="4" name="Slide Number Placeholder 3"/>
          <p:cNvSpPr>
            <a:spLocks noGrp="1"/>
          </p:cNvSpPr>
          <p:nvPr>
            <p:ph type="sldNum" sz="quarter" idx="12"/>
          </p:nvPr>
        </p:nvSpPr>
        <p:spPr/>
        <p:txBody>
          <a:bodyPr/>
          <a:lstStyle/>
          <a:p>
            <a:fld id="{461DBCA5-0F24-4DA3-A9D2-8DD1D7529E18}"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 Principles.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461DBCA5-0F24-4DA3-A9D2-8DD1D7529E1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Connections Seem Essential</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pPr>
              <a:buNone/>
            </a:pPr>
            <a:r>
              <a:rPr lang="en-US" sz="3600" dirty="0" smtClean="0">
                <a:solidFill>
                  <a:schemeClr val="bg1"/>
                </a:solidFill>
              </a:rPr>
              <a:t>Be a good listener </a:t>
            </a:r>
          </a:p>
          <a:p>
            <a:pPr>
              <a:buNone/>
            </a:pPr>
            <a:r>
              <a:rPr lang="en-US" sz="3600" dirty="0" smtClean="0">
                <a:solidFill>
                  <a:schemeClr val="bg1"/>
                </a:solidFill>
              </a:rPr>
              <a:t>  </a:t>
            </a:r>
          </a:p>
          <a:p>
            <a:pPr>
              <a:buNone/>
            </a:pPr>
            <a:r>
              <a:rPr lang="en-US" sz="3600" dirty="0" smtClean="0">
                <a:solidFill>
                  <a:schemeClr val="bg1"/>
                </a:solidFill>
              </a:rPr>
              <a:t>Give honest sincere </a:t>
            </a:r>
          </a:p>
          <a:p>
            <a:pPr>
              <a:buNone/>
            </a:pPr>
            <a:r>
              <a:rPr lang="en-US" sz="3600" dirty="0" smtClean="0">
                <a:solidFill>
                  <a:schemeClr val="bg1"/>
                </a:solidFill>
              </a:rPr>
              <a:t>appreciation  			</a:t>
            </a:r>
            <a:endParaRPr lang="en-US" sz="5800" dirty="0" smtClean="0">
              <a:solidFill>
                <a:schemeClr val="bg1"/>
              </a:solidFill>
            </a:endParaRPr>
          </a:p>
          <a:p>
            <a:pPr>
              <a:buNone/>
            </a:pPr>
            <a:endParaRPr lang="en-US" sz="3600" dirty="0" smtClean="0">
              <a:solidFill>
                <a:schemeClr val="bg1"/>
              </a:solidFill>
            </a:endParaRPr>
          </a:p>
          <a:p>
            <a:pPr>
              <a:buNone/>
            </a:pPr>
            <a:r>
              <a:rPr lang="en-US" sz="4400" dirty="0" smtClean="0">
                <a:solidFill>
                  <a:schemeClr val="bg1"/>
                </a:solidFill>
              </a:rPr>
              <a:t>Fair and Balanced Approach </a:t>
            </a:r>
          </a:p>
          <a:p>
            <a:pPr>
              <a:buNone/>
            </a:pPr>
            <a:r>
              <a:rPr lang="en-US" sz="3600" dirty="0" smtClean="0">
                <a:solidFill>
                  <a:schemeClr val="bg1"/>
                </a:solidFill>
              </a:rPr>
              <a:t>                                                         </a:t>
            </a:r>
            <a:endParaRPr lang="en-US" sz="3600" dirty="0" smtClean="0"/>
          </a:p>
          <a:p>
            <a:pPr>
              <a:buNone/>
            </a:pPr>
            <a:endParaRPr lang="en-US" sz="3600" dirty="0">
              <a:solidFill>
                <a:schemeClr val="bg1"/>
              </a:solidFill>
            </a:endParaRPr>
          </a:p>
        </p:txBody>
      </p:sp>
      <p:sp>
        <p:nvSpPr>
          <p:cNvPr id="4" name="Right Arrow 3"/>
          <p:cNvSpPr/>
          <p:nvPr/>
        </p:nvSpPr>
        <p:spPr>
          <a:xfrm>
            <a:off x="4038600" y="2286000"/>
            <a:ext cx="1828800" cy="914400"/>
          </a:xfrm>
          <a:prstGeom prst="rightArrow">
            <a:avLst>
              <a:gd name="adj1" fmla="val 260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5867400" y="1828800"/>
            <a:ext cx="2895600" cy="3046988"/>
          </a:xfrm>
          <a:prstGeom prst="rect">
            <a:avLst/>
          </a:prstGeom>
        </p:spPr>
        <p:txBody>
          <a:bodyPr wrap="square">
            <a:spAutoFit/>
          </a:bodyPr>
          <a:lstStyle/>
          <a:p>
            <a:r>
              <a:rPr lang="en-US" sz="3200" dirty="0" smtClean="0">
                <a:solidFill>
                  <a:schemeClr val="bg1"/>
                </a:solidFill>
              </a:rPr>
              <a:t>Critical  listening skills </a:t>
            </a:r>
          </a:p>
          <a:p>
            <a:endParaRPr lang="en-US" sz="3200" dirty="0" smtClean="0">
              <a:solidFill>
                <a:schemeClr val="bg1"/>
              </a:solidFill>
            </a:endParaRPr>
          </a:p>
          <a:p>
            <a:r>
              <a:rPr lang="en-US" sz="3200" dirty="0" smtClean="0">
                <a:solidFill>
                  <a:schemeClr val="bg1"/>
                </a:solidFill>
              </a:rPr>
              <a:t>What’s working; what’s not</a:t>
            </a:r>
            <a:endParaRPr lang="en-US" sz="5400" dirty="0"/>
          </a:p>
        </p:txBody>
      </p:sp>
      <p:sp>
        <p:nvSpPr>
          <p:cNvPr id="10" name="Right Arrow 9"/>
          <p:cNvSpPr/>
          <p:nvPr/>
        </p:nvSpPr>
        <p:spPr>
          <a:xfrm flipV="1">
            <a:off x="3886200" y="3733800"/>
            <a:ext cx="1905000" cy="762000"/>
          </a:xfrm>
          <a:prstGeom prst="rightArrow">
            <a:avLst>
              <a:gd name="adj1" fmla="val 336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461DBCA5-0F24-4DA3-A9D2-8DD1D7529E18}"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Connections Seem Essential</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a:buNone/>
            </a:pPr>
            <a:r>
              <a:rPr lang="en-US" sz="3600" dirty="0" smtClean="0">
                <a:solidFill>
                  <a:schemeClr val="bg1"/>
                </a:solidFill>
              </a:rPr>
              <a:t>Genuinely interested</a:t>
            </a:r>
          </a:p>
          <a:p>
            <a:pPr>
              <a:buNone/>
            </a:pPr>
            <a:r>
              <a:rPr lang="en-US" sz="3600" dirty="0" smtClean="0">
                <a:solidFill>
                  <a:schemeClr val="bg1"/>
                </a:solidFill>
              </a:rPr>
              <a:t>Ask questions</a:t>
            </a:r>
          </a:p>
          <a:p>
            <a:pPr>
              <a:buNone/>
            </a:pPr>
            <a:r>
              <a:rPr lang="en-US" sz="3600" dirty="0" smtClean="0">
                <a:solidFill>
                  <a:schemeClr val="bg1"/>
                </a:solidFill>
              </a:rPr>
              <a:t>Talk in terms of the </a:t>
            </a:r>
          </a:p>
          <a:p>
            <a:pPr>
              <a:buNone/>
            </a:pPr>
            <a:r>
              <a:rPr lang="en-US" sz="3600" dirty="0" smtClean="0">
                <a:solidFill>
                  <a:schemeClr val="bg1"/>
                </a:solidFill>
              </a:rPr>
              <a:t>other person’s interest</a:t>
            </a:r>
          </a:p>
          <a:p>
            <a:pPr>
              <a:buNone/>
            </a:pPr>
            <a:r>
              <a:rPr lang="en-US" sz="3600" dirty="0" smtClean="0">
                <a:solidFill>
                  <a:schemeClr val="bg1"/>
                </a:solidFill>
              </a:rPr>
              <a:t>   </a:t>
            </a:r>
          </a:p>
          <a:p>
            <a:pPr>
              <a:buNone/>
            </a:pPr>
            <a:r>
              <a:rPr lang="en-US" sz="3600" dirty="0" smtClean="0">
                <a:solidFill>
                  <a:schemeClr val="bg1"/>
                </a:solidFill>
              </a:rPr>
              <a:t>			</a:t>
            </a:r>
            <a:endParaRPr lang="en-US" sz="5800" dirty="0" smtClean="0">
              <a:solidFill>
                <a:schemeClr val="bg1"/>
              </a:solidFill>
            </a:endParaRPr>
          </a:p>
          <a:p>
            <a:pPr>
              <a:buNone/>
            </a:pPr>
            <a:endParaRPr lang="en-US" sz="3600" dirty="0" smtClean="0">
              <a:solidFill>
                <a:schemeClr val="bg1"/>
              </a:solidFill>
            </a:endParaRPr>
          </a:p>
          <a:p>
            <a:pPr>
              <a:buNone/>
            </a:pPr>
            <a:endParaRPr lang="en-US" sz="4400" dirty="0" smtClean="0">
              <a:solidFill>
                <a:schemeClr val="bg1"/>
              </a:solidFill>
            </a:endParaRPr>
          </a:p>
          <a:p>
            <a:pPr>
              <a:buNone/>
            </a:pPr>
            <a:r>
              <a:rPr lang="en-US" sz="3600" dirty="0" smtClean="0">
                <a:solidFill>
                  <a:schemeClr val="bg1"/>
                </a:solidFill>
              </a:rPr>
              <a:t>                                                         </a:t>
            </a:r>
            <a:endParaRPr lang="en-US" sz="3600" dirty="0" smtClean="0"/>
          </a:p>
          <a:p>
            <a:pPr>
              <a:buNone/>
            </a:pPr>
            <a:endParaRPr lang="en-US" sz="3600" dirty="0">
              <a:solidFill>
                <a:schemeClr val="bg1"/>
              </a:solidFill>
            </a:endParaRPr>
          </a:p>
        </p:txBody>
      </p:sp>
      <p:sp>
        <p:nvSpPr>
          <p:cNvPr id="4" name="Right Arrow 3"/>
          <p:cNvSpPr/>
          <p:nvPr/>
        </p:nvSpPr>
        <p:spPr>
          <a:xfrm>
            <a:off x="3962400" y="2057400"/>
            <a:ext cx="1752600" cy="1143000"/>
          </a:xfrm>
          <a:prstGeom prst="rightArrow">
            <a:avLst>
              <a:gd name="adj1" fmla="val 260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5867400" y="1828800"/>
            <a:ext cx="2895600" cy="1692771"/>
          </a:xfrm>
          <a:prstGeom prst="rect">
            <a:avLst/>
          </a:prstGeom>
        </p:spPr>
        <p:txBody>
          <a:bodyPr wrap="square">
            <a:spAutoFit/>
          </a:bodyPr>
          <a:lstStyle/>
          <a:p>
            <a:r>
              <a:rPr lang="en-US" sz="2400" dirty="0" smtClean="0">
                <a:solidFill>
                  <a:schemeClr val="bg1"/>
                </a:solidFill>
              </a:rPr>
              <a:t>Understand the Program and its Context  </a:t>
            </a:r>
          </a:p>
          <a:p>
            <a:endParaRPr lang="en-US" sz="3200" dirty="0" smtClean="0">
              <a:solidFill>
                <a:schemeClr val="bg1"/>
              </a:solidFill>
            </a:endParaRPr>
          </a:p>
        </p:txBody>
      </p:sp>
      <p:sp>
        <p:nvSpPr>
          <p:cNvPr id="6" name="Rectangle 5"/>
          <p:cNvSpPr/>
          <p:nvPr/>
        </p:nvSpPr>
        <p:spPr>
          <a:xfrm rot="10800000" flipV="1">
            <a:off x="761997" y="4393168"/>
            <a:ext cx="7467602" cy="707886"/>
          </a:xfrm>
          <a:prstGeom prst="rect">
            <a:avLst/>
          </a:prstGeom>
        </p:spPr>
        <p:txBody>
          <a:bodyPr wrap="square">
            <a:spAutoFit/>
          </a:bodyPr>
          <a:lstStyle/>
          <a:p>
            <a:pPr>
              <a:buNone/>
            </a:pPr>
            <a:r>
              <a:rPr lang="en-US" sz="4000" dirty="0" smtClean="0">
                <a:solidFill>
                  <a:schemeClr val="bg1"/>
                </a:solidFill>
              </a:rPr>
              <a:t>  Fair and Balanced Approach </a:t>
            </a:r>
          </a:p>
        </p:txBody>
      </p:sp>
      <p:sp>
        <p:nvSpPr>
          <p:cNvPr id="7" name="Slide Number Placeholder 6"/>
          <p:cNvSpPr>
            <a:spLocks noGrp="1"/>
          </p:cNvSpPr>
          <p:nvPr>
            <p:ph type="sldNum" sz="quarter" idx="12"/>
          </p:nvPr>
        </p:nvSpPr>
        <p:spPr/>
        <p:txBody>
          <a:bodyPr/>
          <a:lstStyle/>
          <a:p>
            <a:fld id="{461DBCA5-0F24-4DA3-A9D2-8DD1D7529E18}"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191000"/>
          </a:xfrm>
        </p:spPr>
        <p:txBody>
          <a:bodyPr>
            <a:normAutofit/>
          </a:bodyPr>
          <a:lstStyle/>
          <a:p>
            <a:r>
              <a:rPr lang="en-US" sz="6600" dirty="0" smtClean="0"/>
              <a:t> </a:t>
            </a:r>
            <a:r>
              <a:rPr lang="en-US" sz="8000" dirty="0" smtClean="0"/>
              <a:t>Examples</a:t>
            </a:r>
            <a:endParaRPr lang="en-US" sz="8000" dirty="0"/>
          </a:p>
        </p:txBody>
      </p:sp>
      <p:sp>
        <p:nvSpPr>
          <p:cNvPr id="3" name="Content Placeholder 2"/>
          <p:cNvSpPr>
            <a:spLocks noGrp="1"/>
          </p:cNvSpPr>
          <p:nvPr>
            <p:ph idx="1"/>
          </p:nvPr>
        </p:nvSpPr>
        <p:spPr>
          <a:xfrm>
            <a:off x="457200" y="1371600"/>
            <a:ext cx="8229600" cy="4937760"/>
          </a:xfrm>
        </p:spPr>
        <p:txBody>
          <a:bodyPr/>
          <a:lstStyle/>
          <a:p>
            <a:pPr>
              <a:buNone/>
            </a:pPr>
            <a:r>
              <a:rPr lang="en-US" dirty="0" smtClean="0"/>
              <a:t> </a:t>
            </a:r>
          </a:p>
        </p:txBody>
      </p:sp>
      <p:sp>
        <p:nvSpPr>
          <p:cNvPr id="4" name="Slide Number Placeholder 3"/>
          <p:cNvSpPr>
            <a:spLocks noGrp="1"/>
          </p:cNvSpPr>
          <p:nvPr>
            <p:ph type="sldNum" sz="quarter" idx="12"/>
          </p:nvPr>
        </p:nvSpPr>
        <p:spPr/>
        <p:txBody>
          <a:bodyPr/>
          <a:lstStyle/>
          <a:p>
            <a:fld id="{461DBCA5-0F24-4DA3-A9D2-8DD1D7529E18}"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877</TotalTime>
  <Words>2556</Words>
  <Application>Microsoft Office PowerPoint</Application>
  <PresentationFormat>On-screen Show (4:3)</PresentationFormat>
  <Paragraphs>187</Paragraphs>
  <Slides>23</Slides>
  <Notes>20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24" baseType="lpstr">
      <vt:lpstr>Apex</vt:lpstr>
      <vt:lpstr>What Dale Carnegie’s Principles Suggest for Evaluation</vt:lpstr>
      <vt:lpstr>Purpose </vt:lpstr>
      <vt:lpstr>Not Friends but Respected Colleagues</vt:lpstr>
      <vt:lpstr>Principles Are </vt:lpstr>
      <vt:lpstr>How Would You Rate … </vt:lpstr>
      <vt:lpstr>Slide 6</vt:lpstr>
      <vt:lpstr>Some Connections Seem Essential</vt:lpstr>
      <vt:lpstr>Some Connections Seem Essential</vt:lpstr>
      <vt:lpstr> Examples</vt:lpstr>
      <vt:lpstr>Ask Questions </vt:lpstr>
      <vt:lpstr>Ask Questions </vt:lpstr>
      <vt:lpstr>Remember a Person’s Name </vt:lpstr>
      <vt:lpstr>Slide 13</vt:lpstr>
      <vt:lpstr>Remember a Person’s Name</vt:lpstr>
      <vt:lpstr>Talk in Terms of the Other Person’s Interest</vt:lpstr>
      <vt:lpstr>Talk in Terms of the Other Person’s Interest</vt:lpstr>
      <vt:lpstr>Forming Professional Relationships</vt:lpstr>
      <vt:lpstr>Collaboration</vt:lpstr>
      <vt:lpstr>Collaboration</vt:lpstr>
      <vt:lpstr>Collaboration</vt:lpstr>
      <vt:lpstr>From the Profound …</vt:lpstr>
      <vt:lpstr>….To the Everyday</vt:lpstr>
      <vt:lpstr>What Dale Carnegie’s Principles Suggest for Evaluation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Dale Carnegie’s Principles Suggest for Evaluation</dc:title>
  <dc:creator>KRace</dc:creator>
  <cp:lastModifiedBy>KRace</cp:lastModifiedBy>
  <cp:revision>96</cp:revision>
  <dcterms:created xsi:type="dcterms:W3CDTF">2012-03-12T14:26:27Z</dcterms:created>
  <dcterms:modified xsi:type="dcterms:W3CDTF">2012-10-30T20:29:54Z</dcterms:modified>
</cp:coreProperties>
</file>